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3" r:id="rId7"/>
    <p:sldId id="264" r:id="rId8"/>
    <p:sldId id="266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6" r:id="rId17"/>
    <p:sldId id="275" r:id="rId18"/>
    <p:sldId id="280" r:id="rId19"/>
    <p:sldId id="277" r:id="rId20"/>
    <p:sldId id="279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61"/>
    <p:restoredTop sz="96327"/>
  </p:normalViewPr>
  <p:slideViewPr>
    <p:cSldViewPr snapToGrid="0" snapToObjects="1" showGuides="1">
      <p:cViewPr>
        <p:scale>
          <a:sx n="93" d="100"/>
          <a:sy n="93" d="100"/>
        </p:scale>
        <p:origin x="704" y="1336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9/13/24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app.goo.gl/1TSmpHibWaHePJMcA" TargetMode="External"/><Relationship Id="rId2" Type="http://schemas.openxmlformats.org/officeDocument/2006/relationships/hyperlink" Target="https://maps.app.goo.gl/xxN2sJA7pe6rNxZ16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ps.app.goo.gl/gmVKS3fnfgrsLQoK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Fenster, Haus, Eigentum enthält.&#10;&#10;Automatisch generierte Beschreibung">
            <a:extLst>
              <a:ext uri="{FF2B5EF4-FFF2-40B4-BE49-F238E27FC236}">
                <a16:creationId xmlns:a16="http://schemas.microsoft.com/office/drawing/2014/main" id="{44442650-5E83-1244-B17E-AF914B63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285" r="1" b="27808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95E2F-46AB-4CC1-B3EC-E895B8364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8DAB23-6C4D-4138-8D67-DC09574B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FCF9-9DC8-4809-ABA1-9E838A2C2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DABCB5-7B43-4F1E-A92D-40B7FC42C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68540E-7885-4861-BD0F-31569004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688EAC-0C9A-7341-82D6-A981390E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040" y="3428998"/>
            <a:ext cx="4128142" cy="2268559"/>
          </a:xfrm>
        </p:spPr>
        <p:txBody>
          <a:bodyPr>
            <a:normAutofit/>
          </a:bodyPr>
          <a:lstStyle/>
          <a:p>
            <a:r>
              <a:rPr lang="de-DE" dirty="0" err="1"/>
              <a:t>Your</a:t>
            </a:r>
            <a:r>
              <a:rPr lang="de-DE" dirty="0"/>
              <a:t> Real Estate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DA51C2-F50F-8847-ABDD-911D94BD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967275" cy="1160213"/>
          </a:xfrm>
        </p:spPr>
        <p:txBody>
          <a:bodyPr>
            <a:normAutofit/>
          </a:bodyPr>
          <a:lstStyle/>
          <a:p>
            <a:r>
              <a:rPr lang="de-DE" dirty="0"/>
              <a:t>Live </a:t>
            </a:r>
            <a:r>
              <a:rPr lang="de-DE" dirty="0" err="1"/>
              <a:t>Your</a:t>
            </a:r>
            <a:r>
              <a:rPr lang="de-DE" dirty="0"/>
              <a:t> Dreams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A8740-FDD5-4A54-851E-CEC119ED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742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A29D2EF-AC85-5E47-BD7C-3ADE984B56A0}"/>
              </a:ext>
            </a:extLst>
          </p:cNvPr>
          <p:cNvSpPr/>
          <p:nvPr/>
        </p:nvSpPr>
        <p:spPr>
          <a:xfrm>
            <a:off x="3583593" y="6009815"/>
            <a:ext cx="3168352" cy="56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Backhaus‘ Kings County Real </a:t>
            </a:r>
            <a:r>
              <a:rPr lang="de-DE" dirty="0" err="1"/>
              <a:t>Estates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85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s, draußen, Sportspiele, Sport enthält.&#10;&#10;Automatisch generierte Beschreibung">
            <a:extLst>
              <a:ext uri="{FF2B5EF4-FFF2-40B4-BE49-F238E27FC236}">
                <a16:creationId xmlns:a16="http://schemas.microsoft.com/office/drawing/2014/main" id="{28E09DB5-B94D-DE4B-AF7D-01B09FCC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5072"/>
            <a:ext cx="7375970" cy="4372928"/>
          </a:xfrm>
          <a:prstGeom prst="rect">
            <a:avLst/>
          </a:prstGeom>
        </p:spPr>
      </p:pic>
      <p:pic>
        <p:nvPicPr>
          <p:cNvPr id="6" name="Grafik 5" descr="Ein Bild, das Luftfotografie, Luftbild, draußen, Vogelperspektive enthält.&#10;&#10;Automatisch generierte Beschreibung">
            <a:extLst>
              <a:ext uri="{FF2B5EF4-FFF2-40B4-BE49-F238E27FC236}">
                <a16:creationId xmlns:a16="http://schemas.microsoft.com/office/drawing/2014/main" id="{03AE39E0-805C-2546-A49D-0EAB7946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650" y="-26205"/>
            <a:ext cx="5801550" cy="6910409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4515AC4-08A6-C341-BC07-E19F1A7AC730}"/>
              </a:ext>
            </a:extLst>
          </p:cNvPr>
          <p:cNvSpPr txBox="1">
            <a:spLocks/>
          </p:cNvSpPr>
          <p:nvPr/>
        </p:nvSpPr>
        <p:spPr>
          <a:xfrm>
            <a:off x="2437914" y="683502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100" dirty="0" err="1"/>
              <a:t>Recommondation</a:t>
            </a:r>
            <a:r>
              <a:rPr lang="de-DE" sz="5100" dirty="0"/>
              <a:t> 1</a:t>
            </a:r>
          </a:p>
          <a:p>
            <a:pPr marL="0" indent="0">
              <a:buNone/>
            </a:pPr>
            <a:r>
              <a:rPr lang="de-DE" dirty="0"/>
              <a:t>715 </a:t>
            </a:r>
            <a:r>
              <a:rPr lang="de-DE" dirty="0" err="1"/>
              <a:t>McGilvra</a:t>
            </a:r>
            <a:r>
              <a:rPr lang="de-DE" dirty="0"/>
              <a:t> </a:t>
            </a:r>
            <a:r>
              <a:rPr lang="de-DE" dirty="0" err="1"/>
              <a:t>Blvd</a:t>
            </a:r>
            <a:r>
              <a:rPr lang="de-DE" dirty="0"/>
              <a:t> E, Seattle, WA 98112, USA</a:t>
            </a:r>
          </a:p>
        </p:txBody>
      </p:sp>
    </p:spTree>
    <p:extLst>
      <p:ext uri="{BB962C8B-B14F-4D97-AF65-F5344CB8AC3E}">
        <p14:creationId xmlns:p14="http://schemas.microsoft.com/office/powerpoint/2010/main" val="285744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6D1A9D-A0D6-6A41-A6CF-75D92F06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794" y="1422400"/>
            <a:ext cx="5446278" cy="5244126"/>
          </a:xfrm>
        </p:spPr>
        <p:txBody>
          <a:bodyPr>
            <a:normAutofit lnSpcReduction="10000"/>
          </a:bodyPr>
          <a:lstStyle/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House ID 10543</a:t>
            </a: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On Maury Island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Bathrooms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4.25</a:t>
            </a: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Lot: 308.080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,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space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for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own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br>
              <a:rPr lang="de-DE" dirty="0">
                <a:solidFill>
                  <a:srgbClr val="CCCCCC"/>
                </a:solidFill>
                <a:latin typeface="-apple-system"/>
              </a:rPr>
            </a:br>
            <a:r>
              <a:rPr lang="de-DE" dirty="0">
                <a:solidFill>
                  <a:srgbClr val="CCCCCC"/>
                </a:solidFill>
                <a:latin typeface="-apple-system"/>
              </a:rPr>
              <a:t>Tennis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court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Living: 3300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	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Grade: 9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Built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1976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Boot, Private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sea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access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2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miles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Vashon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Island Golf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312E1B-74CA-0B42-B907-132FABBD1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5072" y="805818"/>
            <a:ext cx="2664361" cy="238639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06AF6AE-2778-6949-943C-DD35BEC583AC}"/>
              </a:ext>
            </a:extLst>
          </p:cNvPr>
          <p:cNvSpPr txBox="1">
            <a:spLocks/>
          </p:cNvSpPr>
          <p:nvPr/>
        </p:nvSpPr>
        <p:spPr>
          <a:xfrm>
            <a:off x="6430794" y="330536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100" dirty="0" err="1"/>
              <a:t>Recommondation</a:t>
            </a:r>
            <a:r>
              <a:rPr lang="de-DE" sz="5100" dirty="0"/>
              <a:t> 2</a:t>
            </a:r>
          </a:p>
          <a:p>
            <a:pPr marL="0" indent="0">
              <a:buNone/>
            </a:pPr>
            <a:r>
              <a:rPr lang="de-DE" dirty="0"/>
              <a:t>Maury Island, </a:t>
            </a:r>
            <a:r>
              <a:rPr lang="de-DE" dirty="0" err="1"/>
              <a:t>Vashon</a:t>
            </a:r>
            <a:r>
              <a:rPr lang="de-DE" dirty="0"/>
              <a:t> Island, Washington 98070, USA</a:t>
            </a:r>
          </a:p>
        </p:txBody>
      </p:sp>
      <p:pic>
        <p:nvPicPr>
          <p:cNvPr id="5" name="Grafik 4" descr="Ein Bild, das Baum, draußen, Haus, Luftfotografie enthält.&#10;&#10;Automatisch generierte Beschreibung">
            <a:extLst>
              <a:ext uri="{FF2B5EF4-FFF2-40B4-BE49-F238E27FC236}">
                <a16:creationId xmlns:a16="http://schemas.microsoft.com/office/drawing/2014/main" id="{9C316B7F-0E92-494F-8E0D-EC1607F97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245" r="25804"/>
          <a:stretch/>
        </p:blipFill>
        <p:spPr>
          <a:xfrm>
            <a:off x="-853440" y="0"/>
            <a:ext cx="687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7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4515AC4-08A6-C341-BC07-E19F1A7AC730}"/>
              </a:ext>
            </a:extLst>
          </p:cNvPr>
          <p:cNvSpPr txBox="1">
            <a:spLocks/>
          </p:cNvSpPr>
          <p:nvPr/>
        </p:nvSpPr>
        <p:spPr>
          <a:xfrm>
            <a:off x="2437914" y="683502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600" dirty="0" err="1"/>
              <a:t>Recommondation</a:t>
            </a:r>
            <a:r>
              <a:rPr lang="de-DE" sz="9600" dirty="0"/>
              <a:t> 2</a:t>
            </a:r>
          </a:p>
          <a:p>
            <a:pPr marL="0" indent="0">
              <a:buNone/>
            </a:pPr>
            <a:r>
              <a:rPr lang="de-DE" sz="4800" dirty="0"/>
              <a:t>Maury Island, </a:t>
            </a:r>
            <a:r>
              <a:rPr lang="de-DE" sz="4800" dirty="0" err="1"/>
              <a:t>Vashon</a:t>
            </a:r>
            <a:r>
              <a:rPr lang="de-DE" sz="4800" dirty="0"/>
              <a:t> Island, Washington 98070, USA</a:t>
            </a:r>
          </a:p>
        </p:txBody>
      </p:sp>
      <p:pic>
        <p:nvPicPr>
          <p:cNvPr id="3" name="Grafik 2" descr="Ein Bild, das Baum, Haus, Luftfotografie, draußen enthält.&#10;&#10;Automatisch generierte Beschreibung">
            <a:extLst>
              <a:ext uri="{FF2B5EF4-FFF2-40B4-BE49-F238E27FC236}">
                <a16:creationId xmlns:a16="http://schemas.microsoft.com/office/drawing/2014/main" id="{16FADB63-E1B8-C04B-95E8-87D8EED2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578" y="0"/>
            <a:ext cx="4706808" cy="6858000"/>
          </a:xfrm>
          <a:prstGeom prst="rect">
            <a:avLst/>
          </a:prstGeom>
        </p:spPr>
      </p:pic>
      <p:pic>
        <p:nvPicPr>
          <p:cNvPr id="7" name="Grafik 6" descr="Ein Bild, das draußen, Gras, Wolke, Himmel enthält.&#10;&#10;Automatisch generierte Beschreibung">
            <a:extLst>
              <a:ext uri="{FF2B5EF4-FFF2-40B4-BE49-F238E27FC236}">
                <a16:creationId xmlns:a16="http://schemas.microsoft.com/office/drawing/2014/main" id="{D814910C-E704-404E-B524-D1107B90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6406" y="4310389"/>
            <a:ext cx="4706809" cy="3158690"/>
          </a:xfrm>
          <a:prstGeom prst="rect">
            <a:avLst/>
          </a:prstGeom>
        </p:spPr>
      </p:pic>
      <p:pic>
        <p:nvPicPr>
          <p:cNvPr id="10" name="Grafik 9" descr="Ein Bild, das draußen, Gras, Himmel, Softdrink enthält.&#10;&#10;Automatisch generierte Beschreibung">
            <a:extLst>
              <a:ext uri="{FF2B5EF4-FFF2-40B4-BE49-F238E27FC236}">
                <a16:creationId xmlns:a16="http://schemas.microsoft.com/office/drawing/2014/main" id="{63591851-291D-AE47-BBE7-229AD4EB0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799" y="3048459"/>
            <a:ext cx="3293508" cy="3811169"/>
          </a:xfrm>
          <a:prstGeom prst="rect">
            <a:avLst/>
          </a:prstGeom>
        </p:spPr>
      </p:pic>
      <p:pic>
        <p:nvPicPr>
          <p:cNvPr id="12" name="Grafik 11" descr="Ein Bild, das Schwimmbecken, Sport, draußen, Freizeitcenter enthält.&#10;&#10;Automatisch generierte Beschreibung">
            <a:extLst>
              <a:ext uri="{FF2B5EF4-FFF2-40B4-BE49-F238E27FC236}">
                <a16:creationId xmlns:a16="http://schemas.microsoft.com/office/drawing/2014/main" id="{3BA46B71-4868-4C42-82DD-887C20DD6B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153" b="17681"/>
          <a:stretch/>
        </p:blipFill>
        <p:spPr>
          <a:xfrm>
            <a:off x="-126000" y="1945929"/>
            <a:ext cx="4477819" cy="23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4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6D1A9D-A0D6-6A41-A6CF-75D92F06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794" y="1422400"/>
            <a:ext cx="5446278" cy="5244126"/>
          </a:xfrm>
        </p:spPr>
        <p:txBody>
          <a:bodyPr>
            <a:normAutofit/>
          </a:bodyPr>
          <a:lstStyle/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House ID 14172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Bathrooms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4.25</a:t>
            </a: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Lot: 30.120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Living: 4.200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	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Grade: 11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Built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1933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Pool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house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1,5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miles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to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Broadmoor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Golf Club</a:t>
            </a: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1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mile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to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Montlake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Playfield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Tennis Court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312E1B-74CA-0B42-B907-132FABBD1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5072" y="805818"/>
            <a:ext cx="2664361" cy="238639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06AF6AE-2778-6949-943C-DD35BEC583AC}"/>
              </a:ext>
            </a:extLst>
          </p:cNvPr>
          <p:cNvSpPr txBox="1">
            <a:spLocks/>
          </p:cNvSpPr>
          <p:nvPr/>
        </p:nvSpPr>
        <p:spPr>
          <a:xfrm>
            <a:off x="6430794" y="330536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100" dirty="0" err="1"/>
              <a:t>Recommondation</a:t>
            </a:r>
            <a:r>
              <a:rPr lang="de-DE" sz="5100" dirty="0"/>
              <a:t> 3</a:t>
            </a:r>
          </a:p>
          <a:p>
            <a:pPr marL="0" indent="0">
              <a:buNone/>
            </a:pPr>
            <a:r>
              <a:rPr lang="de-DE" dirty="0"/>
              <a:t>1509-1639 E Interlaken </a:t>
            </a:r>
            <a:r>
              <a:rPr lang="de-DE" dirty="0" err="1"/>
              <a:t>Blvd</a:t>
            </a:r>
            <a:r>
              <a:rPr lang="de-DE" dirty="0"/>
              <a:t>, Seattle, WA 98112, USA</a:t>
            </a:r>
          </a:p>
        </p:txBody>
      </p:sp>
      <p:pic>
        <p:nvPicPr>
          <p:cNvPr id="6" name="Grafik 5" descr="Ein Bild, das Baum, draußen, Haus, Garten enthält.&#10;&#10;Automatisch generierte Beschreibung">
            <a:extLst>
              <a:ext uri="{FF2B5EF4-FFF2-40B4-BE49-F238E27FC236}">
                <a16:creationId xmlns:a16="http://schemas.microsoft.com/office/drawing/2014/main" id="{67740D20-2807-654F-B612-A5A67252E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389" y="0"/>
            <a:ext cx="6191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3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4515AC4-08A6-C341-BC07-E19F1A7AC730}"/>
              </a:ext>
            </a:extLst>
          </p:cNvPr>
          <p:cNvSpPr txBox="1">
            <a:spLocks/>
          </p:cNvSpPr>
          <p:nvPr/>
        </p:nvSpPr>
        <p:spPr>
          <a:xfrm>
            <a:off x="2437914" y="683502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600" dirty="0" err="1"/>
              <a:t>Recommondation</a:t>
            </a:r>
            <a:r>
              <a:rPr lang="de-DE" sz="9600" dirty="0"/>
              <a:t> 3</a:t>
            </a:r>
          </a:p>
          <a:p>
            <a:pPr marL="0" indent="0">
              <a:buNone/>
            </a:pPr>
            <a:r>
              <a:rPr lang="de-DE" sz="4400" dirty="0"/>
              <a:t>1509-1639 E Interlaken </a:t>
            </a:r>
            <a:r>
              <a:rPr lang="de-DE" sz="4400" dirty="0" err="1"/>
              <a:t>Blvd</a:t>
            </a:r>
            <a:r>
              <a:rPr lang="de-DE" sz="4400" dirty="0"/>
              <a:t>, Seattle, WA 98112, USA</a:t>
            </a:r>
          </a:p>
        </p:txBody>
      </p:sp>
      <p:pic>
        <p:nvPicPr>
          <p:cNvPr id="4" name="Grafik 3" descr="Ein Bild, das Himmel, draußen, Baum, Mobiliar enthält.&#10;&#10;Automatisch generierte Beschreibung">
            <a:extLst>
              <a:ext uri="{FF2B5EF4-FFF2-40B4-BE49-F238E27FC236}">
                <a16:creationId xmlns:a16="http://schemas.microsoft.com/office/drawing/2014/main" id="{5B2BF398-AF2C-AB41-A964-824315CF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26" y="2670227"/>
            <a:ext cx="7492410" cy="4187773"/>
          </a:xfrm>
          <a:prstGeom prst="rect">
            <a:avLst/>
          </a:prstGeom>
        </p:spPr>
      </p:pic>
      <p:pic>
        <p:nvPicPr>
          <p:cNvPr id="6" name="Grafik 5" descr="Ein Bild, das draußen, Wolke, Gebäude, Himmel enthält.&#10;&#10;Automatisch generierte Beschreibung">
            <a:extLst>
              <a:ext uri="{FF2B5EF4-FFF2-40B4-BE49-F238E27FC236}">
                <a16:creationId xmlns:a16="http://schemas.microsoft.com/office/drawing/2014/main" id="{D699AEBF-F6E4-7547-AA54-D127E074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395" y="-1789112"/>
            <a:ext cx="4635605" cy="5181600"/>
          </a:xfrm>
          <a:prstGeom prst="rect">
            <a:avLst/>
          </a:prstGeom>
        </p:spPr>
      </p:pic>
      <p:pic>
        <p:nvPicPr>
          <p:cNvPr id="11" name="Grafik 10" descr="Ein Bild, das draußen, Himmel, Gras, Gelände enthält.&#10;&#10;Automatisch generierte Beschreibung">
            <a:extLst>
              <a:ext uri="{FF2B5EF4-FFF2-40B4-BE49-F238E27FC236}">
                <a16:creationId xmlns:a16="http://schemas.microsoft.com/office/drawing/2014/main" id="{84E05C82-5D6E-6842-AFD9-7A7FF8A55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3927"/>
            <a:ext cx="5171789" cy="41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77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33C851-49F7-A045-BB4D-3E44518BF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Backhaus‘ Kings County Real </a:t>
            </a:r>
            <a:r>
              <a:rPr lang="de-DE" dirty="0" err="1"/>
              <a:t>Estates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5A0CE7-9ABA-C144-A6C0-1E51EBF40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Live </a:t>
            </a:r>
            <a:r>
              <a:rPr lang="de-DE" dirty="0" err="1"/>
              <a:t>Your</a:t>
            </a:r>
            <a:r>
              <a:rPr lang="de-DE" dirty="0"/>
              <a:t> Dreams</a:t>
            </a:r>
          </a:p>
        </p:txBody>
      </p:sp>
      <p:pic>
        <p:nvPicPr>
          <p:cNvPr id="7" name="Grafik 6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5C29CE26-C8F9-DE4E-B189-ACFBB5956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164" y="4150545"/>
            <a:ext cx="2283672" cy="228367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47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581692" y="420283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Gerät, Handy, tragbares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685D3C4D-588E-8045-B182-5045004908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935" y="420284"/>
            <a:ext cx="3378200" cy="61468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918F754-53BC-D24F-8FBA-912C9D643723}"/>
              </a:ext>
            </a:extLst>
          </p:cNvPr>
          <p:cNvSpPr txBox="1"/>
          <p:nvPr/>
        </p:nvSpPr>
        <p:spPr>
          <a:xfrm>
            <a:off x="4959892" y="4848861"/>
            <a:ext cx="7415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Browse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Explore the neighborhoods</a:t>
            </a:r>
            <a:endParaRPr lang="de-DE" sz="4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110605D-7C8F-7240-9466-DD3DAA54E103}"/>
              </a:ext>
            </a:extLst>
          </p:cNvPr>
          <p:cNvSpPr txBox="1"/>
          <p:nvPr/>
        </p:nvSpPr>
        <p:spPr>
          <a:xfrm>
            <a:off x="5118616" y="3795471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App Integration</a:t>
            </a:r>
            <a:endParaRPr lang="de-DE" sz="6000" dirty="0"/>
          </a:p>
        </p:txBody>
      </p:sp>
      <p:pic>
        <p:nvPicPr>
          <p:cNvPr id="25" name="Grafik 24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B26B94A2-1365-E441-B6B3-B27F11390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964" y="3795472"/>
            <a:ext cx="417220" cy="4172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581692" y="420283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Gerät, Handy, tragbares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685D3C4D-588E-8045-B182-5045004908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935" y="420284"/>
            <a:ext cx="3378200" cy="61468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918F754-53BC-D24F-8FBA-912C9D643723}"/>
              </a:ext>
            </a:extLst>
          </p:cNvPr>
          <p:cNvSpPr txBox="1"/>
          <p:nvPr/>
        </p:nvSpPr>
        <p:spPr>
          <a:xfrm>
            <a:off x="4959892" y="4848861"/>
            <a:ext cx="7415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Browse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Explore the neighborhoods</a:t>
            </a:r>
            <a:endParaRPr lang="de-DE" sz="4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110605D-7C8F-7240-9466-DD3DAA54E103}"/>
              </a:ext>
            </a:extLst>
          </p:cNvPr>
          <p:cNvSpPr txBox="1"/>
          <p:nvPr/>
        </p:nvSpPr>
        <p:spPr>
          <a:xfrm>
            <a:off x="5118616" y="3795471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App Integration</a:t>
            </a:r>
            <a:endParaRPr lang="de-DE" sz="6000" dirty="0"/>
          </a:p>
        </p:txBody>
      </p:sp>
      <p:pic>
        <p:nvPicPr>
          <p:cNvPr id="25" name="Grafik 24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C4E1B42F-F5D7-3340-9F53-C44927C78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6841" y="4415958"/>
            <a:ext cx="448819" cy="448819"/>
          </a:xfrm>
          <a:prstGeom prst="roundRect">
            <a:avLst/>
          </a:prstGeom>
        </p:spPr>
      </p:pic>
      <p:pic>
        <p:nvPicPr>
          <p:cNvPr id="3" name="Grafik 2" descr="Ein Bild, das Text, Karte Menü, Screenshot enthält.&#10;&#10;Automatisch generierte Beschreibung">
            <a:extLst>
              <a:ext uri="{FF2B5EF4-FFF2-40B4-BE49-F238E27FC236}">
                <a16:creationId xmlns:a16="http://schemas.microsoft.com/office/drawing/2014/main" id="{244C3C37-F59D-A54D-AE2B-C008C7E38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2081" y="1259303"/>
            <a:ext cx="2607605" cy="44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22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581692" y="420283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Gerät, Handy, tragbares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685D3C4D-588E-8045-B182-5045004908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935" y="420284"/>
            <a:ext cx="3378200" cy="61468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918F754-53BC-D24F-8FBA-912C9D643723}"/>
              </a:ext>
            </a:extLst>
          </p:cNvPr>
          <p:cNvSpPr txBox="1"/>
          <p:nvPr/>
        </p:nvSpPr>
        <p:spPr>
          <a:xfrm>
            <a:off x="4959892" y="4848861"/>
            <a:ext cx="7415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Browse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Explore the neighborhoods</a:t>
            </a:r>
            <a:endParaRPr lang="de-DE" sz="4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110605D-7C8F-7240-9466-DD3DAA54E103}"/>
              </a:ext>
            </a:extLst>
          </p:cNvPr>
          <p:cNvSpPr txBox="1"/>
          <p:nvPr/>
        </p:nvSpPr>
        <p:spPr>
          <a:xfrm>
            <a:off x="5118616" y="3795471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App Integration</a:t>
            </a:r>
            <a:endParaRPr lang="de-DE" sz="6000" dirty="0"/>
          </a:p>
        </p:txBody>
      </p:sp>
      <p:pic>
        <p:nvPicPr>
          <p:cNvPr id="25" name="Grafik 24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C4E1B42F-F5D7-3340-9F53-C44927C78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841" y="4415958"/>
            <a:ext cx="448819" cy="448819"/>
          </a:xfrm>
          <a:prstGeom prst="roundRect">
            <a:avLst/>
          </a:prstGeom>
        </p:spPr>
      </p:pic>
      <p:pic>
        <p:nvPicPr>
          <p:cNvPr id="3" name="Grafik 2" descr="Ein Bild, das Text, Karte Menü, Screenshot enthält.&#10;&#10;Automatisch generierte Beschreibung">
            <a:extLst>
              <a:ext uri="{FF2B5EF4-FFF2-40B4-BE49-F238E27FC236}">
                <a16:creationId xmlns:a16="http://schemas.microsoft.com/office/drawing/2014/main" id="{244C3C37-F59D-A54D-AE2B-C008C7E38D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2081" y="1259303"/>
            <a:ext cx="2607605" cy="4468761"/>
          </a:xfrm>
          <a:prstGeom prst="rect">
            <a:avLst/>
          </a:prstGeom>
        </p:spPr>
      </p:pic>
      <p:pic>
        <p:nvPicPr>
          <p:cNvPr id="4" name="BrowseTheList_short" descr="BrowseTheList_short">
            <a:hlinkClick r:id="" action="ppaction://media"/>
            <a:extLst>
              <a:ext uri="{FF2B5EF4-FFF2-40B4-BE49-F238E27FC236}">
                <a16:creationId xmlns:a16="http://schemas.microsoft.com/office/drawing/2014/main" id="{39182DE7-93F8-8444-9A1F-D22FAF8DEB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37464" y="1364099"/>
            <a:ext cx="2543415" cy="43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4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581692" y="420283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Gerät, Handy, tragbares Kommunikationsgerät, mobiles Gerät enthält.&#10;&#10;Automatisch generierte Beschreibung">
            <a:extLst>
              <a:ext uri="{FF2B5EF4-FFF2-40B4-BE49-F238E27FC236}">
                <a16:creationId xmlns:a16="http://schemas.microsoft.com/office/drawing/2014/main" id="{685D3C4D-588E-8045-B182-5045004908B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3935" y="420284"/>
            <a:ext cx="3378200" cy="6146800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2918F754-53BC-D24F-8FBA-912C9D643723}"/>
              </a:ext>
            </a:extLst>
          </p:cNvPr>
          <p:cNvSpPr txBox="1"/>
          <p:nvPr/>
        </p:nvSpPr>
        <p:spPr>
          <a:xfrm>
            <a:off x="4959892" y="4848861"/>
            <a:ext cx="7415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Browse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1F2D29"/>
                </a:solidFill>
              </a:rPr>
              <a:t>Explore the neighborhoods</a:t>
            </a:r>
            <a:endParaRPr lang="de-DE" sz="4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110605D-7C8F-7240-9466-DD3DAA54E103}"/>
              </a:ext>
            </a:extLst>
          </p:cNvPr>
          <p:cNvSpPr txBox="1"/>
          <p:nvPr/>
        </p:nvSpPr>
        <p:spPr>
          <a:xfrm>
            <a:off x="5118616" y="3795471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App Integration</a:t>
            </a:r>
            <a:endParaRPr lang="de-DE" sz="6000" dirty="0"/>
          </a:p>
        </p:txBody>
      </p:sp>
      <p:pic>
        <p:nvPicPr>
          <p:cNvPr id="25" name="Grafik 24" descr="Ein Bild, das Schrift, weiß, Grafiken, Design enthält.&#10;&#10;Automatisch generierte Beschreibung">
            <a:extLst>
              <a:ext uri="{FF2B5EF4-FFF2-40B4-BE49-F238E27FC236}">
                <a16:creationId xmlns:a16="http://schemas.microsoft.com/office/drawing/2014/main" id="{C4E1B42F-F5D7-3340-9F53-C44927C78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6841" y="4415958"/>
            <a:ext cx="448819" cy="448819"/>
          </a:xfrm>
          <a:prstGeom prst="roundRect">
            <a:avLst/>
          </a:prstGeom>
        </p:spPr>
      </p:pic>
      <p:pic>
        <p:nvPicPr>
          <p:cNvPr id="2" name="Bildschirmaufnahme 2024-09-13 um 12.48.28" descr="Bildschirmaufnahme 2024-09-13 um 12.48.28">
            <a:hlinkClick r:id="" action="ppaction://media"/>
            <a:extLst>
              <a:ext uri="{FF2B5EF4-FFF2-40B4-BE49-F238E27FC236}">
                <a16:creationId xmlns:a16="http://schemas.microsoft.com/office/drawing/2014/main" id="{BA3B7E1F-F8BF-7741-B37B-7B287CF853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77243" y="1311701"/>
            <a:ext cx="2543415" cy="436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7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7C58F48-AB5E-4122-B642-460515FAC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F5B7FC1-73B5-48A6-B1BB-8F89196EB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324F1CA-76CE-409F-9B6F-7E5EC643A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BB7BEB5-6689-456A-B55E-60BB70A53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6C56A3-159A-45F0-B4CA-4C16CDA72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90333A3-8B71-451D-A51D-7451556ED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B93B44D-0B89-7143-AB5D-5FB881637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3973282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Meet </a:t>
            </a:r>
            <a:br>
              <a:rPr lang="en-US" sz="4800" dirty="0"/>
            </a:br>
            <a:r>
              <a:rPr lang="en-US" sz="4800" dirty="0"/>
              <a:t>Erin Robinson</a:t>
            </a:r>
          </a:p>
        </p:txBody>
      </p:sp>
      <p:pic>
        <p:nvPicPr>
          <p:cNvPr id="4" name="Grafik 3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87D064CA-FADC-5A4B-8ABD-B42720A70C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86" r="32786" b="6953"/>
          <a:stretch/>
        </p:blipFill>
        <p:spPr>
          <a:xfrm>
            <a:off x="6748741" y="872658"/>
            <a:ext cx="3993327" cy="517741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FDDCC5B1-205A-483F-BCD6-5C6B14D8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1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Fenster, Haus, Eigentum enthält.&#10;&#10;Automatisch generierte Beschreibung">
            <a:extLst>
              <a:ext uri="{FF2B5EF4-FFF2-40B4-BE49-F238E27FC236}">
                <a16:creationId xmlns:a16="http://schemas.microsoft.com/office/drawing/2014/main" id="{44442650-5E83-1244-B17E-AF914B63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285" r="1" b="27808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95E2F-46AB-4CC1-B3EC-E895B83649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8DAB23-6C4D-4138-8D67-DC09574BC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F7FCF9-9DC8-4809-ABA1-9E838A2C2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DABCB5-7B43-4F1E-A92D-40B7FC42C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68540E-7885-4861-BD0F-31569004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589120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8688EAC-0C9A-7341-82D6-A981390E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040" y="3428998"/>
            <a:ext cx="4128142" cy="2268559"/>
          </a:xfrm>
        </p:spPr>
        <p:txBody>
          <a:bodyPr>
            <a:normAutofit/>
          </a:bodyPr>
          <a:lstStyle/>
          <a:p>
            <a:r>
              <a:rPr lang="de-DE" dirty="0" err="1"/>
              <a:t>Your</a:t>
            </a:r>
            <a:r>
              <a:rPr lang="de-DE" dirty="0"/>
              <a:t> Real Estate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DA51C2-F50F-8847-ABDD-911D94BD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967275" cy="1160213"/>
          </a:xfrm>
        </p:spPr>
        <p:txBody>
          <a:bodyPr>
            <a:normAutofit/>
          </a:bodyPr>
          <a:lstStyle/>
          <a:p>
            <a:r>
              <a:rPr lang="de-DE" dirty="0"/>
              <a:t>Live </a:t>
            </a:r>
            <a:r>
              <a:rPr lang="de-DE" dirty="0" err="1"/>
              <a:t>Your</a:t>
            </a:r>
            <a:r>
              <a:rPr lang="de-DE" dirty="0"/>
              <a:t> Dreams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3A8740-FDD5-4A54-851E-CEC119ED8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8742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A29D2EF-AC85-5E47-BD7C-3ADE984B56A0}"/>
              </a:ext>
            </a:extLst>
          </p:cNvPr>
          <p:cNvSpPr/>
          <p:nvPr/>
        </p:nvSpPr>
        <p:spPr>
          <a:xfrm>
            <a:off x="3583593" y="6009815"/>
            <a:ext cx="3168352" cy="56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Backhaus‘ Kings County Real </a:t>
            </a:r>
            <a:r>
              <a:rPr lang="de-DE" dirty="0" err="1"/>
              <a:t>Estates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2006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46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124" y="487443"/>
            <a:ext cx="5841548" cy="58415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5ADB788-8569-409E-862D-665AD53C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663C086-1480-4E81-BD6F-3E43A4C38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585313" y="2747897"/>
            <a:ext cx="353147" cy="353147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Gras, Person, draußen, Hut enthält.&#10;&#10;Automatisch generierte Beschreibung">
            <a:extLst>
              <a:ext uri="{FF2B5EF4-FFF2-40B4-BE49-F238E27FC236}">
                <a16:creationId xmlns:a16="http://schemas.microsoft.com/office/drawing/2014/main" id="{A61142D8-5EF4-7540-B3B4-6FB681AE3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03" t="6371" r="11836"/>
          <a:stretch/>
        </p:blipFill>
        <p:spPr>
          <a:xfrm>
            <a:off x="8678469" y="468410"/>
            <a:ext cx="2972164" cy="2794442"/>
          </a:xfrm>
          <a:prstGeom prst="flowChartAlternateProcess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04D373A-064D-3745-8A9C-F21B3575D050}"/>
              </a:ext>
            </a:extLst>
          </p:cNvPr>
          <p:cNvSpPr/>
          <p:nvPr/>
        </p:nvSpPr>
        <p:spPr>
          <a:xfrm>
            <a:off x="1626868" y="486674"/>
            <a:ext cx="5841548" cy="5841548"/>
          </a:xfrm>
          <a:prstGeom prst="ellipse">
            <a:avLst/>
          </a:prstGeom>
          <a:pattFill prst="pct7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7592BB5-AD3F-644C-873C-3438269195F9}"/>
              </a:ext>
            </a:extLst>
          </p:cNvPr>
          <p:cNvSpPr txBox="1"/>
          <p:nvPr/>
        </p:nvSpPr>
        <p:spPr>
          <a:xfrm>
            <a:off x="2585313" y="2105202"/>
            <a:ext cx="74154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F2D29"/>
                </a:solidFill>
              </a:rPr>
              <a:t>loves his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F2D29"/>
                </a:solidFill>
              </a:rPr>
              <a:t>active in sports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F2D29"/>
                </a:solidFill>
              </a:rPr>
              <a:t>exploring nature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rgbClr val="1F2D29"/>
                </a:solidFill>
              </a:rPr>
              <a:t>culturally interested </a:t>
            </a:r>
            <a:endParaRPr lang="de-DE" sz="6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88E356D-69D6-5D42-AB3B-43C17AAE7240}"/>
              </a:ext>
            </a:extLst>
          </p:cNvPr>
          <p:cNvSpPr txBox="1"/>
          <p:nvPr/>
        </p:nvSpPr>
        <p:spPr>
          <a:xfrm>
            <a:off x="1579432" y="529009"/>
            <a:ext cx="6703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Erin Robinson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3944372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aum, draußen, Pflanze, Gebäude enthält.&#10;&#10;Automatisch generierte Beschreibung">
            <a:extLst>
              <a:ext uri="{FF2B5EF4-FFF2-40B4-BE49-F238E27FC236}">
                <a16:creationId xmlns:a16="http://schemas.microsoft.com/office/drawing/2014/main" id="{CA9393F6-F5A4-2B4D-96A0-C967528D28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91" b="9889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58F523-C06C-D145-B161-A8F428CDD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122" y="714838"/>
            <a:ext cx="4713954" cy="1225532"/>
          </a:xfrm>
        </p:spPr>
        <p:txBody>
          <a:bodyPr>
            <a:noAutofit/>
          </a:bodyPr>
          <a:lstStyle/>
          <a:p>
            <a:pPr algn="l"/>
            <a:r>
              <a:rPr lang="de-DE" sz="4000" dirty="0"/>
              <a:t>Clients Checklist</a:t>
            </a:r>
            <a:br>
              <a:rPr lang="de-DE" sz="2000" dirty="0"/>
            </a:br>
            <a:r>
              <a:rPr lang="en-US" sz="2000" dirty="0"/>
              <a:t>Erin Robinson</a:t>
            </a:r>
            <a:br>
              <a:rPr lang="de-DE" sz="2000" dirty="0"/>
            </a:br>
            <a:endParaRPr lang="de-DE" sz="2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47D31-D52B-B749-862F-F9D6B9AEA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1999" y="2199441"/>
            <a:ext cx="3670343" cy="3878243"/>
          </a:xfrm>
        </p:spPr>
        <p:txBody>
          <a:bodyPr>
            <a:normAutofit fontScale="92500"/>
          </a:bodyPr>
          <a:lstStyle/>
          <a:p>
            <a:r>
              <a:rPr lang="de-DE" sz="2400" dirty="0"/>
              <a:t>4+ </a:t>
            </a:r>
            <a:r>
              <a:rPr lang="de-DE" sz="2400" dirty="0" err="1"/>
              <a:t>bathrooms</a:t>
            </a:r>
            <a:endParaRPr lang="de-DE" sz="2400" dirty="0"/>
          </a:p>
          <a:p>
            <a:r>
              <a:rPr lang="de-DE" sz="2400" dirty="0" err="1"/>
              <a:t>big</a:t>
            </a:r>
            <a:r>
              <a:rPr lang="de-DE" sz="2400" dirty="0"/>
              <a:t> </a:t>
            </a:r>
            <a:r>
              <a:rPr lang="de-DE" sz="2400" dirty="0" err="1"/>
              <a:t>lot</a:t>
            </a:r>
            <a:endParaRPr lang="de-DE" sz="2400" dirty="0"/>
          </a:p>
          <a:p>
            <a:r>
              <a:rPr lang="de-DE" sz="2400" dirty="0" err="1"/>
              <a:t>tennis</a:t>
            </a:r>
            <a:r>
              <a:rPr lang="de-DE" sz="2400" dirty="0"/>
              <a:t> </a:t>
            </a:r>
            <a:r>
              <a:rPr lang="de-DE" sz="2400" dirty="0" err="1"/>
              <a:t>court</a:t>
            </a:r>
            <a:r>
              <a:rPr lang="de-DE" sz="2400" dirty="0"/>
              <a:t>, golf &amp; </a:t>
            </a:r>
            <a:r>
              <a:rPr lang="de-DE" sz="2400" dirty="0" err="1"/>
              <a:t>pool</a:t>
            </a:r>
            <a:endParaRPr lang="de-DE" sz="2400" dirty="0"/>
          </a:p>
          <a:p>
            <a:r>
              <a:rPr lang="de-DE" sz="2400" dirty="0" err="1"/>
              <a:t>historic</a:t>
            </a:r>
            <a:r>
              <a:rPr lang="de-DE" sz="2400" dirty="0"/>
              <a:t> </a:t>
            </a:r>
            <a:r>
              <a:rPr lang="de-DE" sz="2400" dirty="0" err="1"/>
              <a:t>house</a:t>
            </a:r>
            <a:r>
              <a:rPr lang="de-DE" sz="2400" dirty="0"/>
              <a:t> </a:t>
            </a:r>
          </a:p>
          <a:p>
            <a:r>
              <a:rPr lang="de-DE" sz="2400" dirty="0" err="1"/>
              <a:t>no</a:t>
            </a:r>
            <a:r>
              <a:rPr lang="de-DE" sz="2400" dirty="0"/>
              <a:t> </a:t>
            </a:r>
            <a:r>
              <a:rPr lang="de-DE" sz="2400" dirty="0" err="1"/>
              <a:t>waterfront</a:t>
            </a:r>
            <a:endParaRPr lang="de-DE" sz="2400" dirty="0"/>
          </a:p>
          <a:p>
            <a:r>
              <a:rPr lang="de-DE" sz="2400" dirty="0" err="1"/>
              <a:t>unlimited</a:t>
            </a:r>
            <a:r>
              <a:rPr lang="de-DE" sz="2400" dirty="0"/>
              <a:t> Budget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923D72-7E69-464B-94C5-B2530008D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0CCC86-7A88-4DFF-A0D0-6604606A2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F8ABFD-155B-4386-AE33-6E13057CF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4961F17-D0E4-4576-8697-C062B28F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DF1AEC-0327-4A10-AED3-E227ACAE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839742D-6F41-4E7D-9C32-1D9825B40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3ADA23-8B3C-4029-923E-81303CBE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EAE543-FFF6-43C7-AD71-A9856C6E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7807EF9-63A5-B442-8211-A0518931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8117" y="808056"/>
            <a:ext cx="3024722" cy="1249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Golf Resorts </a:t>
            </a:r>
            <a:br>
              <a:rPr lang="en-US" sz="2800" dirty="0"/>
            </a:br>
            <a:r>
              <a:rPr lang="en-US" sz="2800" dirty="0"/>
              <a:t>Kings County</a:t>
            </a:r>
          </a:p>
        </p:txBody>
      </p:sp>
      <p:pic>
        <p:nvPicPr>
          <p:cNvPr id="6" name="Inhaltsplatzhalter 5" descr="Ein Bild, das Karte, Text, Atlas enthält.&#10;&#10;Automatisch generierte Beschreibung">
            <a:extLst>
              <a:ext uri="{FF2B5EF4-FFF2-40B4-BE49-F238E27FC236}">
                <a16:creationId xmlns:a16="http://schemas.microsoft.com/office/drawing/2014/main" id="{DD0F3176-99E7-874D-8C47-7637B129C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l="30712" r="14061" b="-1"/>
          <a:stretch/>
        </p:blipFill>
        <p:spPr>
          <a:xfrm>
            <a:off x="1005401" y="227"/>
            <a:ext cx="556981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D7E355E-8304-4C50-B384-7DAC68D87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78E784-3C81-4963-ACD9-58EF41CE8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E778ED5-24B0-A14E-BE33-C5749D9C79D7}"/>
              </a:ext>
            </a:extLst>
          </p:cNvPr>
          <p:cNvSpPr/>
          <p:nvPr/>
        </p:nvSpPr>
        <p:spPr>
          <a:xfrm>
            <a:off x="3615980" y="440520"/>
            <a:ext cx="1434835" cy="770742"/>
          </a:xfrm>
          <a:prstGeom prst="roundRect">
            <a:avLst/>
          </a:prstGeom>
          <a:solidFill>
            <a:srgbClr val="2D3B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Broadmoor</a:t>
            </a:r>
            <a:r>
              <a:rPr lang="de-DE" dirty="0"/>
              <a:t> Golf Club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FC100154-E38F-824A-AB94-91F69D07B9F5}"/>
              </a:ext>
            </a:extLst>
          </p:cNvPr>
          <p:cNvSpPr/>
          <p:nvPr/>
        </p:nvSpPr>
        <p:spPr>
          <a:xfrm>
            <a:off x="1018099" y="406027"/>
            <a:ext cx="1434835" cy="770742"/>
          </a:xfrm>
          <a:prstGeom prst="roundRect">
            <a:avLst/>
          </a:prstGeom>
          <a:solidFill>
            <a:srgbClr val="2D3B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Interbay</a:t>
            </a:r>
            <a:r>
              <a:rPr lang="de-DE" dirty="0"/>
              <a:t> Golf Center</a:t>
            </a: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ED3A52A8-7182-DF4F-86F6-C72B1EBCE0D4}"/>
              </a:ext>
            </a:extLst>
          </p:cNvPr>
          <p:cNvSpPr/>
          <p:nvPr/>
        </p:nvSpPr>
        <p:spPr>
          <a:xfrm>
            <a:off x="967926" y="5569814"/>
            <a:ext cx="1434835" cy="770742"/>
          </a:xfrm>
          <a:prstGeom prst="roundRect">
            <a:avLst/>
          </a:prstGeom>
          <a:solidFill>
            <a:srgbClr val="2D3B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Vashon</a:t>
            </a:r>
            <a:r>
              <a:rPr lang="de-DE" dirty="0"/>
              <a:t> Island Golf </a:t>
            </a:r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C7282126-6EF0-9346-AD73-920885944BEF}"/>
              </a:ext>
            </a:extLst>
          </p:cNvPr>
          <p:cNvSpPr/>
          <p:nvPr/>
        </p:nvSpPr>
        <p:spPr>
          <a:xfrm>
            <a:off x="3719043" y="5646738"/>
            <a:ext cx="1434835" cy="770742"/>
          </a:xfrm>
          <a:prstGeom prst="roundRect">
            <a:avLst/>
          </a:prstGeom>
          <a:solidFill>
            <a:srgbClr val="2D3B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Riverbend</a:t>
            </a:r>
            <a:r>
              <a:rPr lang="de-DE" dirty="0"/>
              <a:t> Golf- </a:t>
            </a:r>
            <a:r>
              <a:rPr lang="de-DE" dirty="0" err="1"/>
              <a:t>Comp</a:t>
            </a:r>
            <a:endParaRPr lang="de-DE" dirty="0"/>
          </a:p>
        </p:txBody>
      </p:sp>
      <p:pic>
        <p:nvPicPr>
          <p:cNvPr id="12" name="Grafik 11" descr="Ein Bild, das Gras, draußen, Baum, Golfplatz enthält.&#10;&#10;Automatisch generierte Beschreibung">
            <a:extLst>
              <a:ext uri="{FF2B5EF4-FFF2-40B4-BE49-F238E27FC236}">
                <a16:creationId xmlns:a16="http://schemas.microsoft.com/office/drawing/2014/main" id="{023616CD-FADD-5C41-BB84-D7A01EEE89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762" t="-2230" r="8992" b="9775"/>
          <a:stretch/>
        </p:blipFill>
        <p:spPr>
          <a:xfrm>
            <a:off x="7400532" y="2102484"/>
            <a:ext cx="3064780" cy="432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1A6A91-935E-024E-9AE6-6F3052FF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6A37C5-8622-DB43-85E0-4BAAA518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143" y="1244594"/>
            <a:ext cx="5427024" cy="3997828"/>
          </a:xfrm>
        </p:spPr>
        <p:txBody>
          <a:bodyPr>
            <a:normAutofit/>
          </a:bodyPr>
          <a:lstStyle/>
          <a:p>
            <a:r>
              <a:rPr lang="de-DE" sz="2400" dirty="0"/>
              <a:t>21.500 </a:t>
            </a:r>
            <a:r>
              <a:rPr lang="de-DE" sz="2400" dirty="0" err="1"/>
              <a:t>Houses</a:t>
            </a:r>
            <a:r>
              <a:rPr lang="de-DE" sz="2400" dirty="0"/>
              <a:t> per </a:t>
            </a:r>
            <a:r>
              <a:rPr lang="de-DE" sz="2400" dirty="0" err="1"/>
              <a:t>year</a:t>
            </a:r>
            <a:endParaRPr lang="de-DE" sz="2400" dirty="0"/>
          </a:p>
          <a:p>
            <a:r>
              <a:rPr lang="de-DE" sz="2400" dirty="0"/>
              <a:t>Ranges </a:t>
            </a:r>
            <a:r>
              <a:rPr lang="de-DE" sz="2400" dirty="0" err="1"/>
              <a:t>from</a:t>
            </a:r>
            <a:r>
              <a:rPr lang="de-DE" sz="2400" dirty="0"/>
              <a:t> $80.000 </a:t>
            </a:r>
            <a:r>
              <a:rPr lang="de-DE" sz="2400" dirty="0" err="1"/>
              <a:t>to</a:t>
            </a:r>
            <a:r>
              <a:rPr lang="de-DE" sz="2400" dirty="0"/>
              <a:t> $8.000.000</a:t>
            </a:r>
          </a:p>
          <a:p>
            <a:r>
              <a:rPr lang="de-DE" sz="2400" dirty="0" err="1"/>
              <a:t>Detailed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</a:t>
            </a:r>
            <a:r>
              <a:rPr lang="de-DE" sz="2400" dirty="0" err="1"/>
              <a:t>condition</a:t>
            </a:r>
            <a:r>
              <a:rPr lang="de-DE" sz="2400" dirty="0"/>
              <a:t>, </a:t>
            </a:r>
            <a:r>
              <a:rPr lang="de-DE" sz="2400" dirty="0" err="1"/>
              <a:t>floor</a:t>
            </a:r>
            <a:r>
              <a:rPr lang="de-DE" sz="2400" dirty="0"/>
              <a:t> plan, </a:t>
            </a:r>
            <a:r>
              <a:rPr lang="de-DE" sz="2400" dirty="0" err="1"/>
              <a:t>property</a:t>
            </a:r>
            <a:r>
              <a:rPr lang="de-DE" sz="2400" dirty="0"/>
              <a:t>, </a:t>
            </a:r>
            <a:r>
              <a:rPr lang="de-DE" sz="2400" dirty="0" err="1"/>
              <a:t>neighbourhood</a:t>
            </a:r>
            <a:r>
              <a:rPr lang="de-DE" sz="2400" dirty="0"/>
              <a:t>, </a:t>
            </a:r>
            <a:r>
              <a:rPr lang="de-DE" sz="2400" dirty="0" err="1"/>
              <a:t>year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construction</a:t>
            </a:r>
            <a:endParaRPr lang="de-DE" sz="2400" dirty="0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4F629A6C-EFED-9A44-97F6-42C1CF7DFABE}"/>
              </a:ext>
            </a:extLst>
          </p:cNvPr>
          <p:cNvSpPr/>
          <p:nvPr/>
        </p:nvSpPr>
        <p:spPr>
          <a:xfrm>
            <a:off x="2611808" y="6049944"/>
            <a:ext cx="7873340" cy="6148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are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experts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find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dream</a:t>
            </a:r>
            <a:r>
              <a:rPr lang="de-DE" sz="2800" dirty="0"/>
              <a:t> </a:t>
            </a:r>
            <a:r>
              <a:rPr lang="de-DE" sz="2800" dirty="0" err="1"/>
              <a:t>home</a:t>
            </a:r>
            <a:r>
              <a:rPr lang="de-DE" sz="2800" dirty="0"/>
              <a:t>.</a:t>
            </a:r>
          </a:p>
        </p:txBody>
      </p:sp>
      <p:pic>
        <p:nvPicPr>
          <p:cNvPr id="6" name="Grafik 5" descr="Ein Bild, das Karte, Text, Atlas enthält.&#10;&#10;Automatisch generierte Beschreibung">
            <a:extLst>
              <a:ext uri="{FF2B5EF4-FFF2-40B4-BE49-F238E27FC236}">
                <a16:creationId xmlns:a16="http://schemas.microsoft.com/office/drawing/2014/main" id="{E6076CF3-9B66-874B-8D98-1433EBE13C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</a:blip>
          <a:stretch>
            <a:fillRect/>
          </a:stretch>
        </p:blipFill>
        <p:spPr>
          <a:xfrm>
            <a:off x="1127424" y="1031440"/>
            <a:ext cx="5110351" cy="47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3492E7B8-C09E-BF4F-B24F-9A76E253B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0099"/>
              </p:ext>
            </p:extLst>
          </p:nvPr>
        </p:nvGraphicFramePr>
        <p:xfrm>
          <a:off x="1031175" y="1142283"/>
          <a:ext cx="10238511" cy="4944621"/>
        </p:xfrm>
        <a:graphic>
          <a:graphicData uri="http://schemas.openxmlformats.org/drawingml/2006/table">
            <a:tbl>
              <a:tblPr>
                <a:tableStyleId>{E269D01E-BC32-4049-B463-5C60D7B0CCD2}</a:tableStyleId>
              </a:tblPr>
              <a:tblGrid>
                <a:gridCol w="1006595">
                  <a:extLst>
                    <a:ext uri="{9D8B030D-6E8A-4147-A177-3AD203B41FA5}">
                      <a16:colId xmlns:a16="http://schemas.microsoft.com/office/drawing/2014/main" val="588238807"/>
                    </a:ext>
                  </a:extLst>
                </a:gridCol>
                <a:gridCol w="1006595">
                  <a:extLst>
                    <a:ext uri="{9D8B030D-6E8A-4147-A177-3AD203B41FA5}">
                      <a16:colId xmlns:a16="http://schemas.microsoft.com/office/drawing/2014/main" val="510576029"/>
                    </a:ext>
                  </a:extLst>
                </a:gridCol>
                <a:gridCol w="1006595">
                  <a:extLst>
                    <a:ext uri="{9D8B030D-6E8A-4147-A177-3AD203B41FA5}">
                      <a16:colId xmlns:a16="http://schemas.microsoft.com/office/drawing/2014/main" val="3053211274"/>
                    </a:ext>
                  </a:extLst>
                </a:gridCol>
                <a:gridCol w="1006595">
                  <a:extLst>
                    <a:ext uri="{9D8B030D-6E8A-4147-A177-3AD203B41FA5}">
                      <a16:colId xmlns:a16="http://schemas.microsoft.com/office/drawing/2014/main" val="1994764826"/>
                    </a:ext>
                  </a:extLst>
                </a:gridCol>
                <a:gridCol w="814925">
                  <a:extLst>
                    <a:ext uri="{9D8B030D-6E8A-4147-A177-3AD203B41FA5}">
                      <a16:colId xmlns:a16="http://schemas.microsoft.com/office/drawing/2014/main" val="4085438771"/>
                    </a:ext>
                  </a:extLst>
                </a:gridCol>
                <a:gridCol w="1374481">
                  <a:extLst>
                    <a:ext uri="{9D8B030D-6E8A-4147-A177-3AD203B41FA5}">
                      <a16:colId xmlns:a16="http://schemas.microsoft.com/office/drawing/2014/main" val="1973153283"/>
                    </a:ext>
                  </a:extLst>
                </a:gridCol>
                <a:gridCol w="962319">
                  <a:extLst>
                    <a:ext uri="{9D8B030D-6E8A-4147-A177-3AD203B41FA5}">
                      <a16:colId xmlns:a16="http://schemas.microsoft.com/office/drawing/2014/main" val="2191809962"/>
                    </a:ext>
                  </a:extLst>
                </a:gridCol>
                <a:gridCol w="1026160">
                  <a:extLst>
                    <a:ext uri="{9D8B030D-6E8A-4147-A177-3AD203B41FA5}">
                      <a16:colId xmlns:a16="http://schemas.microsoft.com/office/drawing/2014/main" val="4101626823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533567167"/>
                    </a:ext>
                  </a:extLst>
                </a:gridCol>
                <a:gridCol w="1038566">
                  <a:extLst>
                    <a:ext uri="{9D8B030D-6E8A-4147-A177-3AD203B41FA5}">
                      <a16:colId xmlns:a16="http://schemas.microsoft.com/office/drawing/2014/main" val="84983653"/>
                    </a:ext>
                  </a:extLst>
                </a:gridCol>
              </a:tblGrid>
              <a:tr h="762729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House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Bathrooms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Lot (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sqft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)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Lving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 (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sqft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Kings</a:t>
                      </a:r>
                    </a:p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County Grade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Year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of</a:t>
                      </a:r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construction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Neighbourhood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>
                          <a:solidFill>
                            <a:schemeClr val="bg1"/>
                          </a:solidFill>
                          <a:effectLst/>
                        </a:rPr>
                        <a:t>Price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Zipcode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dirty="0" err="1">
                          <a:solidFill>
                            <a:schemeClr val="bg1"/>
                          </a:solidFill>
                          <a:effectLst/>
                        </a:rPr>
                        <a:t>Map</a:t>
                      </a:r>
                      <a:endParaRPr lang="de-DE" sz="14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3303206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10543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308.080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3.300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1976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90.604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729.000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98070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6194373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14172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30.120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1933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12.200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2.230.000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3166148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18314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24.085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4.575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1926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9.687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2.920.000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4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9001198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3381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13.431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5.410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1941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11.596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2.540.000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261867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5697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13.180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6.390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1940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8.137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2.470.000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8231942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10435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11.765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4.260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1939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10.408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3.400.000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4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6660300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18462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11.750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7.710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1904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8.325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3.300.000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4474619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14499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4.50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10.800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5.480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1999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7.200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2.400.000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915312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15539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4.75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9.778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3.970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1928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8.460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2.300.000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2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8062934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779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9.453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4.860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1905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8.557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2.250.000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3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794604"/>
                  </a:ext>
                </a:extLst>
              </a:tr>
              <a:tr h="38017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400" b="0" dirty="0">
                          <a:solidFill>
                            <a:schemeClr val="bg1"/>
                          </a:solidFill>
                          <a:effectLst/>
                        </a:rPr>
                        <a:t>4697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4.25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9.378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3.100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1978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6.334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1.130.000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98112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  <a:hlinkClick r:id="rId4"/>
                        </a:rPr>
                        <a:t>OpenMaps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</a:txBody>
                  <a:tcPr marL="28230" marR="28230" marT="14115" marB="1411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4712553"/>
                  </a:ext>
                </a:extLst>
              </a:tr>
            </a:tbl>
          </a:graphicData>
        </a:graphic>
      </p:graphicFrame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150B269-F4F8-6E44-B750-1C2826E2898D}"/>
              </a:ext>
            </a:extLst>
          </p:cNvPr>
          <p:cNvSpPr/>
          <p:nvPr/>
        </p:nvSpPr>
        <p:spPr>
          <a:xfrm>
            <a:off x="1463040" y="6203589"/>
            <a:ext cx="9001760" cy="61483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/>
              <a:t>There</a:t>
            </a:r>
            <a:r>
              <a:rPr lang="de-DE" sz="2800" dirty="0"/>
              <a:t> </a:t>
            </a:r>
            <a:r>
              <a:rPr lang="de-DE" sz="2800" dirty="0" err="1"/>
              <a:t>are</a:t>
            </a:r>
            <a:r>
              <a:rPr lang="de-DE" sz="2800" dirty="0"/>
              <a:t> 27 </a:t>
            </a:r>
            <a:r>
              <a:rPr lang="de-DE" sz="2800" dirty="0" err="1"/>
              <a:t>houses</a:t>
            </a:r>
            <a:r>
              <a:rPr lang="de-DE" sz="2800" dirty="0"/>
              <a:t> </a:t>
            </a:r>
            <a:r>
              <a:rPr lang="de-DE" sz="2800" dirty="0" err="1"/>
              <a:t>that</a:t>
            </a:r>
            <a:r>
              <a:rPr lang="de-DE" sz="2800" dirty="0"/>
              <a:t> </a:t>
            </a:r>
            <a:r>
              <a:rPr lang="de-DE" sz="2800" dirty="0" err="1"/>
              <a:t>matches</a:t>
            </a:r>
            <a:r>
              <a:rPr lang="de-DE" sz="2800" dirty="0"/>
              <a:t> </a:t>
            </a:r>
            <a:r>
              <a:rPr lang="de-DE" sz="2800" dirty="0" err="1"/>
              <a:t>Erin‘s</a:t>
            </a:r>
            <a:r>
              <a:rPr lang="de-DE" sz="2800" dirty="0"/>
              <a:t> </a:t>
            </a:r>
            <a:r>
              <a:rPr lang="de-DE" sz="2800" dirty="0" err="1"/>
              <a:t>requirements</a:t>
            </a:r>
            <a:r>
              <a:rPr lang="de-DE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5471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ebäude, Fenster, Haus, Eigentum enthält.&#10;&#10;Automatisch generierte Beschreibung">
            <a:extLst>
              <a:ext uri="{FF2B5EF4-FFF2-40B4-BE49-F238E27FC236}">
                <a16:creationId xmlns:a16="http://schemas.microsoft.com/office/drawing/2014/main" id="{44442650-5E83-1244-B17E-AF914B63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285" r="1" b="27808"/>
          <a:stretch/>
        </p:blipFill>
        <p:spPr>
          <a:xfrm>
            <a:off x="0" y="0"/>
            <a:ext cx="1219167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688EAC-0C9A-7341-82D6-A981390E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4600" y="4231639"/>
            <a:ext cx="8521080" cy="1325882"/>
          </a:xfrm>
        </p:spPr>
        <p:txBody>
          <a:bodyPr>
            <a:normAutofit/>
          </a:bodyPr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DA51C2-F50F-8847-ABDD-911D94BD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0133" y="3199238"/>
            <a:ext cx="3967275" cy="1160213"/>
          </a:xfrm>
        </p:spPr>
        <p:txBody>
          <a:bodyPr>
            <a:normAutofit/>
          </a:bodyPr>
          <a:lstStyle/>
          <a:p>
            <a:r>
              <a:rPr lang="de-DE" dirty="0"/>
              <a:t>Live </a:t>
            </a:r>
            <a:r>
              <a:rPr lang="de-DE" dirty="0" err="1"/>
              <a:t>Your</a:t>
            </a:r>
            <a:r>
              <a:rPr lang="de-DE" dirty="0"/>
              <a:t> Dreams 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A29D2EF-AC85-5E47-BD7C-3ADE984B56A0}"/>
              </a:ext>
            </a:extLst>
          </p:cNvPr>
          <p:cNvSpPr/>
          <p:nvPr/>
        </p:nvSpPr>
        <p:spPr>
          <a:xfrm>
            <a:off x="4437033" y="6024465"/>
            <a:ext cx="3168352" cy="565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Backhaus‘ Kings County Real </a:t>
            </a:r>
            <a:r>
              <a:rPr lang="de-DE" dirty="0" err="1"/>
              <a:t>Estates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98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6D1A9D-A0D6-6A41-A6CF-75D92F06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794" y="1422400"/>
            <a:ext cx="5446278" cy="5244126"/>
          </a:xfrm>
        </p:spPr>
        <p:txBody>
          <a:bodyPr/>
          <a:lstStyle/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House ID 18314</a:t>
            </a: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Built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1926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  <a:p>
            <a:r>
              <a:rPr lang="de-DE" dirty="0" err="1">
                <a:solidFill>
                  <a:srgbClr val="CCCCCC"/>
                </a:solidFill>
                <a:latin typeface="-apple-system"/>
              </a:rPr>
              <a:t>Bathrooms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4.75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Lot: 24085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 	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Living: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4575 </a:t>
            </a:r>
            <a:r>
              <a:rPr lang="de-DE" b="0" i="0" dirty="0" err="1">
                <a:solidFill>
                  <a:srgbClr val="CCCCCC"/>
                </a:solidFill>
                <a:effectLst/>
                <a:latin typeface="-apple-system"/>
              </a:rPr>
              <a:t>sqft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	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Grade: </a:t>
            </a:r>
            <a:r>
              <a:rPr lang="de-DE" b="0" i="0" dirty="0">
                <a:solidFill>
                  <a:srgbClr val="CCCCCC"/>
                </a:solidFill>
                <a:effectLst/>
                <a:latin typeface="-apple-system"/>
              </a:rPr>
              <a:t>10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Pool</a:t>
            </a: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0.2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miles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to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Tennis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court</a:t>
            </a:r>
            <a:endParaRPr lang="de-DE" dirty="0">
              <a:solidFill>
                <a:srgbClr val="CCCCCC"/>
              </a:solidFill>
              <a:latin typeface="-apple-system"/>
            </a:endParaRPr>
          </a:p>
          <a:p>
            <a:r>
              <a:rPr lang="de-DE" dirty="0">
                <a:solidFill>
                  <a:srgbClr val="CCCCCC"/>
                </a:solidFill>
                <a:latin typeface="-apple-system"/>
              </a:rPr>
              <a:t>1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mile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to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 </a:t>
            </a:r>
            <a:r>
              <a:rPr lang="de-DE" dirty="0" err="1">
                <a:solidFill>
                  <a:srgbClr val="CCCCCC"/>
                </a:solidFill>
                <a:latin typeface="-apple-system"/>
              </a:rPr>
              <a:t>Broadmoor</a:t>
            </a:r>
            <a:r>
              <a:rPr lang="de-DE" dirty="0">
                <a:solidFill>
                  <a:srgbClr val="CCCCCC"/>
                </a:solidFill>
                <a:latin typeface="-apple-system"/>
              </a:rPr>
              <a:t> Golf Club</a:t>
            </a:r>
            <a:endParaRPr lang="de-DE" b="0" i="0" dirty="0">
              <a:solidFill>
                <a:srgbClr val="CCCCCC"/>
              </a:solidFill>
              <a:effectLst/>
              <a:latin typeface="-apple-system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312E1B-74CA-0B42-B907-132FABBD1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65072" y="805818"/>
            <a:ext cx="2664361" cy="2386397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7" name="Grafik 6" descr="Ein Bild, das Luftfotografie, Pflanze, Haus, draußen enthält.&#10;&#10;Automatisch generierte Beschreibung">
            <a:extLst>
              <a:ext uri="{FF2B5EF4-FFF2-40B4-BE49-F238E27FC236}">
                <a16:creationId xmlns:a16="http://schemas.microsoft.com/office/drawing/2014/main" id="{5A0745D4-4EFF-A148-9665-6262A933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428" y="-157203"/>
            <a:ext cx="6622667" cy="709938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06AF6AE-2778-6949-943C-DD35BEC583AC}"/>
              </a:ext>
            </a:extLst>
          </p:cNvPr>
          <p:cNvSpPr txBox="1">
            <a:spLocks/>
          </p:cNvSpPr>
          <p:nvPr/>
        </p:nvSpPr>
        <p:spPr>
          <a:xfrm>
            <a:off x="6430794" y="330536"/>
            <a:ext cx="5446278" cy="1091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5100" dirty="0" err="1"/>
              <a:t>Recommondation</a:t>
            </a:r>
            <a:r>
              <a:rPr lang="de-DE" sz="5100" dirty="0"/>
              <a:t> 1</a:t>
            </a:r>
          </a:p>
          <a:p>
            <a:pPr marL="0" indent="0">
              <a:buNone/>
            </a:pPr>
            <a:r>
              <a:rPr lang="de-DE" dirty="0"/>
              <a:t>715 </a:t>
            </a:r>
            <a:r>
              <a:rPr lang="de-DE" dirty="0" err="1"/>
              <a:t>McGilvra</a:t>
            </a:r>
            <a:r>
              <a:rPr lang="de-DE" dirty="0"/>
              <a:t> </a:t>
            </a:r>
            <a:r>
              <a:rPr lang="de-DE" dirty="0" err="1"/>
              <a:t>Blvd</a:t>
            </a:r>
            <a:r>
              <a:rPr lang="de-DE" dirty="0"/>
              <a:t> E, Seattle, WA 98112, USA</a:t>
            </a:r>
          </a:p>
        </p:txBody>
      </p:sp>
    </p:spTree>
    <p:extLst>
      <p:ext uri="{BB962C8B-B14F-4D97-AF65-F5344CB8AC3E}">
        <p14:creationId xmlns:p14="http://schemas.microsoft.com/office/powerpoint/2010/main" val="595889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0</TotalTime>
  <Words>505</Words>
  <Application>Microsoft Macintosh PowerPoint</Application>
  <PresentationFormat>Breitbild</PresentationFormat>
  <Paragraphs>214</Paragraphs>
  <Slides>21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MS Shell Dlg 2</vt:lpstr>
      <vt:lpstr>Wingdings</vt:lpstr>
      <vt:lpstr>Wingdings 3</vt:lpstr>
      <vt:lpstr>Madison</vt:lpstr>
      <vt:lpstr>Your Real Estate</vt:lpstr>
      <vt:lpstr>Meet  Erin Robinson</vt:lpstr>
      <vt:lpstr>PowerPoint-Präsentation</vt:lpstr>
      <vt:lpstr>Clients Checklist Erin Robinson </vt:lpstr>
      <vt:lpstr>Golf Resorts  Kings County</vt:lpstr>
      <vt:lpstr>Our Database</vt:lpstr>
      <vt:lpstr>PowerPoint-Präsentation</vt:lpstr>
      <vt:lpstr>Our Recommendations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Backhaus‘ Kings County Real Estates </vt:lpstr>
      <vt:lpstr>PowerPoint-Präsentation</vt:lpstr>
      <vt:lpstr>PowerPoint-Präsentation</vt:lpstr>
      <vt:lpstr>PowerPoint-Präsentation</vt:lpstr>
      <vt:lpstr>PowerPoint-Präsentation</vt:lpstr>
      <vt:lpstr>Your Real Estate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Real Estate</dc:title>
  <dc:creator>Daniel Backhaus</dc:creator>
  <cp:lastModifiedBy>Daniel Backhaus</cp:lastModifiedBy>
  <cp:revision>10</cp:revision>
  <dcterms:created xsi:type="dcterms:W3CDTF">2024-09-13T07:53:27Z</dcterms:created>
  <dcterms:modified xsi:type="dcterms:W3CDTF">2024-09-13T11:34:05Z</dcterms:modified>
</cp:coreProperties>
</file>